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4"/>
    <p:sldMasterId id="2147483664" r:id="rId5"/>
    <p:sldMasterId id="2147483666" r:id="rId6"/>
  </p:sldMasterIdLst>
  <p:notesMasterIdLst>
    <p:notesMasterId r:id="rId51"/>
  </p:notesMasterIdLst>
  <p:sldIdLst>
    <p:sldId id="256" r:id="rId7"/>
    <p:sldId id="321" r:id="rId8"/>
    <p:sldId id="288" r:id="rId9"/>
    <p:sldId id="286" r:id="rId10"/>
    <p:sldId id="303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56" r:id="rId19"/>
    <p:sldId id="313" r:id="rId20"/>
    <p:sldId id="289" r:id="rId21"/>
    <p:sldId id="287" r:id="rId22"/>
    <p:sldId id="290" r:id="rId23"/>
    <p:sldId id="291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48" r:id="rId38"/>
    <p:sldId id="349" r:id="rId39"/>
    <p:sldId id="350" r:id="rId40"/>
    <p:sldId id="355" r:id="rId41"/>
    <p:sldId id="273" r:id="rId42"/>
    <p:sldId id="292" r:id="rId43"/>
    <p:sldId id="324" r:id="rId44"/>
    <p:sldId id="323" r:id="rId45"/>
    <p:sldId id="325" r:id="rId46"/>
    <p:sldId id="326" r:id="rId47"/>
    <p:sldId id="327" r:id="rId48"/>
    <p:sldId id="314" r:id="rId49"/>
    <p:sldId id="315" r:id="rId5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opperplate Gothic Bold" panose="020E0705020206020404" pitchFamily="34" charset="0"/>
      <p:regular r:id="rId56"/>
    </p:embeddedFont>
    <p:embeddedFont>
      <p:font typeface="Montserrat" panose="00000500000000000000" pitchFamily="2" charset="0"/>
      <p:regular r:id="rId57"/>
      <p:bold r:id="rId58"/>
      <p:italic r:id="rId59"/>
      <p:boldItalic r:id="rId60"/>
    </p:embeddedFont>
    <p:embeddedFont>
      <p:font typeface="Montserrat Light" panose="020B0604020202020204" charset="0"/>
      <p:regular r:id="rId61"/>
      <p:bold r:id="rId62"/>
      <p:italic r:id="rId63"/>
      <p:boldItalic r:id="rId64"/>
    </p:embeddedFont>
    <p:embeddedFont>
      <p:font typeface="Poppins" panose="020B060402020202020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80E0D4-3970-49D0-8699-FB0A65D8FB48}">
  <a:tblStyle styleId="{7580E0D4-3970-49D0-8699-FB0A65D8FB4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66" autoAdjust="0"/>
    <p:restoredTop sz="94660"/>
  </p:normalViewPr>
  <p:slideViewPr>
    <p:cSldViewPr snapToGrid="0">
      <p:cViewPr varScale="1">
        <p:scale>
          <a:sx n="77" d="100"/>
          <a:sy n="77" d="100"/>
        </p:scale>
        <p:origin x="9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7" Type="http://schemas.openxmlformats.org/officeDocument/2006/relationships/slide" Target="slides/slide1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5522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377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1686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9340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3658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4" name="Google Shape;2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flipH="1">
            <a:off x="912725" y="0"/>
            <a:ext cx="8231275" cy="4331550"/>
            <a:chOff x="0" y="0"/>
            <a:chExt cx="8231275" cy="4331550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2;p2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13" name="Google Shape;1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5;p2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16" name="Google Shape;1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8;p2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19" name="Google Shape;1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2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1;p2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22" name="Google Shape;22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26;p2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27" name="Google Shape;2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2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2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027622" y="1953315"/>
            <a:ext cx="50733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flipH="1">
            <a:off x="0" y="3088098"/>
            <a:ext cx="4115725" cy="2270300"/>
            <a:chOff x="4115550" y="2061250"/>
            <a:chExt cx="4115725" cy="2270300"/>
          </a:xfrm>
        </p:grpSpPr>
        <p:grpSp>
          <p:nvGrpSpPr>
            <p:cNvPr id="33" name="Google Shape;33;p2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34" name="Google Shape;3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3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37" name="Google Shape;3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" name="Google Shape;39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4363774" y="-3213"/>
            <a:ext cx="4780226" cy="2524130"/>
            <a:chOff x="4363774" y="-3213"/>
            <a:chExt cx="4780226" cy="2524130"/>
          </a:xfrm>
        </p:grpSpPr>
        <p:pic>
          <p:nvPicPr>
            <p:cNvPr id="74" name="Google Shape;7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20002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" name="Google Shape;75;p4"/>
            <p:cNvGrpSpPr/>
            <p:nvPr/>
          </p:nvGrpSpPr>
          <p:grpSpPr>
            <a:xfrm flipH="1">
              <a:off x="7152344" y="1600887"/>
              <a:ext cx="1991656" cy="520699"/>
              <a:chOff x="0" y="0"/>
              <a:chExt cx="3429750" cy="896675"/>
            </a:xfrm>
          </p:grpSpPr>
          <p:pic>
            <p:nvPicPr>
              <p:cNvPr id="76" name="Google Shape;7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" name="Google Shape;7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119819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" name="Google Shape;79;p4"/>
            <p:cNvGrpSpPr/>
            <p:nvPr/>
          </p:nvGrpSpPr>
          <p:grpSpPr>
            <a:xfrm flipH="1">
              <a:off x="5957394" y="798862"/>
              <a:ext cx="3186606" cy="520699"/>
              <a:chOff x="0" y="0"/>
              <a:chExt cx="5487525" cy="896675"/>
            </a:xfrm>
          </p:grpSpPr>
          <p:pic>
            <p:nvPicPr>
              <p:cNvPr id="80" name="Google Shape;8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8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3" name="Google Shape;83;p4"/>
            <p:cNvGrpSpPr/>
            <p:nvPr/>
          </p:nvGrpSpPr>
          <p:grpSpPr>
            <a:xfrm flipH="1">
              <a:off x="4363774" y="396118"/>
              <a:ext cx="4381854" cy="520735"/>
              <a:chOff x="0" y="0"/>
              <a:chExt cx="7545300" cy="896675"/>
            </a:xfrm>
          </p:grpSpPr>
          <p:pic>
            <p:nvPicPr>
              <p:cNvPr id="84" name="Google Shape;8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8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4"/>
            <p:cNvGrpSpPr/>
            <p:nvPr/>
          </p:nvGrpSpPr>
          <p:grpSpPr>
            <a:xfrm flipH="1">
              <a:off x="4762146" y="-3213"/>
              <a:ext cx="4381854" cy="520735"/>
              <a:chOff x="0" y="0"/>
              <a:chExt cx="7545300" cy="896675"/>
            </a:xfrm>
          </p:grpSpPr>
          <p:pic>
            <p:nvPicPr>
              <p:cNvPr id="89" name="Google Shape;8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9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Google Shape;9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3" name="Google Shape;93;p4"/>
          <p:cNvGrpSpPr/>
          <p:nvPr/>
        </p:nvGrpSpPr>
        <p:grpSpPr>
          <a:xfrm>
            <a:off x="-3" y="2743188"/>
            <a:ext cx="4381556" cy="2524130"/>
            <a:chOff x="4364072" y="-3213"/>
            <a:chExt cx="4381556" cy="2524130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4364072" y="2000218"/>
              <a:ext cx="4381556" cy="520699"/>
              <a:chOff x="0" y="0"/>
              <a:chExt cx="7545300" cy="896675"/>
            </a:xfrm>
          </p:grpSpPr>
          <p:pic>
            <p:nvPicPr>
              <p:cNvPr id="95" name="Google Shape;9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" name="Google Shape;99;p4"/>
            <p:cNvGrpSpPr/>
            <p:nvPr/>
          </p:nvGrpSpPr>
          <p:grpSpPr>
            <a:xfrm flipH="1">
              <a:off x="4762444" y="1600887"/>
              <a:ext cx="3186606" cy="520699"/>
              <a:chOff x="2057775" y="0"/>
              <a:chExt cx="5487525" cy="896675"/>
            </a:xfrm>
          </p:grpSpPr>
          <p:pic>
            <p:nvPicPr>
              <p:cNvPr id="100" name="Google Shape;10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Google Shape;10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" name="Google Shape;10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" name="Google Shape;103;p4"/>
            <p:cNvGrpSpPr/>
            <p:nvPr/>
          </p:nvGrpSpPr>
          <p:grpSpPr>
            <a:xfrm flipH="1">
              <a:off x="4364072" y="1198193"/>
              <a:ext cx="3186606" cy="520699"/>
              <a:chOff x="2057775" y="0"/>
              <a:chExt cx="5487525" cy="896675"/>
            </a:xfrm>
          </p:grpSpPr>
          <p:pic>
            <p:nvPicPr>
              <p:cNvPr id="104" name="Google Shape;10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" name="Google Shape;10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7" name="Google Shape;10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" name="Google Shape;108;p4"/>
            <p:cNvGrpSpPr/>
            <p:nvPr/>
          </p:nvGrpSpPr>
          <p:grpSpPr>
            <a:xfrm flipH="1">
              <a:off x="4364072" y="396118"/>
              <a:ext cx="1991656" cy="520699"/>
              <a:chOff x="4115550" y="0"/>
              <a:chExt cx="3429750" cy="896675"/>
            </a:xfrm>
          </p:grpSpPr>
          <p:pic>
            <p:nvPicPr>
              <p:cNvPr id="109" name="Google Shape;10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Google Shape;11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" name="Google Shape;11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2487650" y="1218025"/>
            <a:ext cx="4168800" cy="2707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❑"/>
              <a:defRPr sz="2400" b="1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81000" algn="ctr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81000" algn="ctr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❏"/>
              <a:defRPr sz="24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75D6EAE1-E9F5-47E4-8F63-59920E0601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1836" y="72464"/>
            <a:ext cx="982381" cy="9867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6553200" y="4661297"/>
            <a:ext cx="1905000" cy="34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4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4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4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4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4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4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4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4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44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77983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445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15349" y="4824414"/>
            <a:ext cx="603249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80">
                <a:solidFill>
                  <a:schemeClr val="bg1"/>
                </a:solidFill>
              </a:defRPr>
            </a:lvl1pPr>
          </a:lstStyle>
          <a:p>
            <a:fld id="{D0406C7E-46EF-B24E-8B25-69D927A085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97280" y="137160"/>
            <a:ext cx="6949440" cy="54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200" y="822960"/>
            <a:ext cx="8229600" cy="3840480"/>
          </a:xfrm>
          <a:prstGeom prst="rect">
            <a:avLst/>
          </a:prstGeom>
        </p:spPr>
        <p:txBody>
          <a:bodyPr/>
          <a:lstStyle>
            <a:lvl1pPr marL="160014" indent="-160014">
              <a:spcBef>
                <a:spcPts val="0"/>
              </a:spcBef>
              <a:spcAft>
                <a:spcPts val="42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80043" indent="-160014">
              <a:spcBef>
                <a:spcPts val="0"/>
              </a:spcBef>
              <a:spcAft>
                <a:spcPts val="42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0"/>
              </a:spcBef>
              <a:spcAft>
                <a:spcPts val="42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0"/>
              </a:spcBef>
              <a:spcAft>
                <a:spcPts val="42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440128" indent="-160014">
              <a:spcBef>
                <a:spcPts val="0"/>
              </a:spcBef>
              <a:spcAft>
                <a:spcPts val="420"/>
              </a:spcAft>
              <a:buFont typeface="Arial" panose="020B0604020202020204" pitchFamily="34" charset="0"/>
              <a:buChar char="»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500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15349" y="4824414"/>
            <a:ext cx="603249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80">
                <a:solidFill>
                  <a:schemeClr val="bg1"/>
                </a:solidFill>
              </a:defRPr>
            </a:lvl1pPr>
          </a:lstStyle>
          <a:p>
            <a:fld id="{D0406C7E-46EF-B24E-8B25-69D927A085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97280" y="137160"/>
            <a:ext cx="6949440" cy="54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200" y="822960"/>
            <a:ext cx="8229600" cy="3840480"/>
          </a:xfrm>
          <a:prstGeom prst="rect">
            <a:avLst/>
          </a:prstGeom>
        </p:spPr>
        <p:txBody>
          <a:bodyPr/>
          <a:lstStyle>
            <a:lvl1pPr marL="160014" indent="-160014">
              <a:spcBef>
                <a:spcPts val="0"/>
              </a:spcBef>
              <a:spcAft>
                <a:spcPts val="420"/>
              </a:spcAft>
              <a:defRPr sz="196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80043" indent="-160014">
              <a:spcBef>
                <a:spcPts val="0"/>
              </a:spcBef>
              <a:spcAft>
                <a:spcPts val="420"/>
              </a:spcAft>
              <a:defRPr sz="168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0"/>
              </a:spcBef>
              <a:spcAft>
                <a:spcPts val="420"/>
              </a:spcAft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0"/>
              </a:spcBef>
              <a:spcAft>
                <a:spcPts val="420"/>
              </a:spcAft>
              <a:defRPr sz="126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0"/>
              </a:spcBef>
              <a:spcAft>
                <a:spcPts val="420"/>
              </a:spcAft>
              <a:defRPr sz="126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9722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15349" y="4824414"/>
            <a:ext cx="603249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80">
                <a:solidFill>
                  <a:schemeClr val="bg1"/>
                </a:solidFill>
              </a:defRPr>
            </a:lvl1pPr>
          </a:lstStyle>
          <a:p>
            <a:fld id="{D0406C7E-46EF-B24E-8B25-69D927A085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97280" y="137160"/>
            <a:ext cx="6949440" cy="54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7"/>
          <p:cNvSpPr>
            <a:spLocks noGrp="1"/>
          </p:cNvSpPr>
          <p:nvPr>
            <p:ph sz="quarter" idx="10"/>
          </p:nvPr>
        </p:nvSpPr>
        <p:spPr>
          <a:xfrm>
            <a:off x="457200" y="822960"/>
            <a:ext cx="4023360" cy="3840480"/>
          </a:xfrm>
          <a:prstGeom prst="rect">
            <a:avLst/>
          </a:prstGeom>
        </p:spPr>
        <p:txBody>
          <a:bodyPr/>
          <a:lstStyle>
            <a:lvl1pPr marL="160014" indent="-160014">
              <a:spcBef>
                <a:spcPts val="0"/>
              </a:spcBef>
              <a:spcAft>
                <a:spcPts val="420"/>
              </a:spcAft>
              <a:defRPr sz="196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80043" indent="-160014">
              <a:spcBef>
                <a:spcPts val="0"/>
              </a:spcBef>
              <a:spcAft>
                <a:spcPts val="420"/>
              </a:spcAft>
              <a:defRPr sz="168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0"/>
              </a:spcBef>
              <a:spcAft>
                <a:spcPts val="420"/>
              </a:spcAft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0"/>
              </a:spcBef>
              <a:spcAft>
                <a:spcPts val="420"/>
              </a:spcAft>
              <a:defRPr sz="126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0"/>
              </a:spcBef>
              <a:spcAft>
                <a:spcPts val="420"/>
              </a:spcAft>
              <a:defRPr sz="126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1"/>
          </p:nvPr>
        </p:nvSpPr>
        <p:spPr>
          <a:xfrm>
            <a:off x="4663440" y="822960"/>
            <a:ext cx="4023360" cy="3840480"/>
          </a:xfrm>
          <a:prstGeom prst="rect">
            <a:avLst/>
          </a:prstGeom>
        </p:spPr>
        <p:txBody>
          <a:bodyPr/>
          <a:lstStyle>
            <a:lvl1pPr marL="160014" indent="-160014">
              <a:spcBef>
                <a:spcPts val="0"/>
              </a:spcBef>
              <a:spcAft>
                <a:spcPts val="420"/>
              </a:spcAft>
              <a:defRPr sz="196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80043" indent="-160014">
              <a:spcBef>
                <a:spcPts val="0"/>
              </a:spcBef>
              <a:spcAft>
                <a:spcPts val="420"/>
              </a:spcAft>
              <a:defRPr sz="168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0"/>
              </a:spcBef>
              <a:spcAft>
                <a:spcPts val="420"/>
              </a:spcAft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0"/>
              </a:spcBef>
              <a:spcAft>
                <a:spcPts val="420"/>
              </a:spcAft>
              <a:defRPr sz="126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0"/>
              </a:spcBef>
              <a:spcAft>
                <a:spcPts val="420"/>
              </a:spcAft>
              <a:defRPr sz="126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153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15349" y="4824414"/>
            <a:ext cx="603249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80">
                <a:solidFill>
                  <a:schemeClr val="bg1"/>
                </a:solidFill>
              </a:defRPr>
            </a:lvl1pPr>
          </a:lstStyle>
          <a:p>
            <a:fld id="{D0406C7E-46EF-B24E-8B25-69D927A085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97280" y="137160"/>
            <a:ext cx="6949440" cy="548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3927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lt1"/>
            </a:gs>
            <a:gs pos="44000">
              <a:schemeClr val="lt2"/>
            </a:gs>
            <a:gs pos="72000">
              <a:schemeClr val="lt2"/>
            </a:gs>
            <a:gs pos="100000">
              <a:srgbClr val="D0D8E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76450" y="402700"/>
            <a:ext cx="35874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6450" y="1524375"/>
            <a:ext cx="7591200" cy="29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>
              <a:buNone/>
              <a:defRPr sz="13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63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38100" y="4806951"/>
            <a:ext cx="9220200" cy="342900"/>
          </a:xfrm>
          <a:prstGeom prst="rect">
            <a:avLst/>
          </a:prstGeom>
          <a:gradFill flip="none" rotWithShape="1">
            <a:gsLst>
              <a:gs pos="20000">
                <a:schemeClr val="tx2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6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25400" y="0"/>
            <a:ext cx="9220200" cy="742950"/>
          </a:xfrm>
          <a:prstGeom prst="rect">
            <a:avLst/>
          </a:prstGeom>
          <a:gradFill flip="none" rotWithShape="1">
            <a:gsLst>
              <a:gs pos="20000">
                <a:schemeClr val="tx2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6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66700" y="75011"/>
            <a:ext cx="8724900" cy="5447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960" dirty="0">
                <a:solidFill>
                  <a:prstClr val="white"/>
                </a:solidFill>
                <a:latin typeface="Copperplate Gothic Bold" charset="0"/>
                <a:cs typeface="Cambria Math" charset="0"/>
              </a:rPr>
              <a:t>DEFENSE LOGISTICS AGENCY</a:t>
            </a:r>
          </a:p>
          <a:p>
            <a:pPr algn="ctr" eaLnBrk="1" hangingPunct="1">
              <a:defRPr/>
            </a:pPr>
            <a:r>
              <a:rPr lang="en-US" sz="980" dirty="0">
                <a:solidFill>
                  <a:prstClr val="white"/>
                </a:solidFill>
                <a:latin typeface="Copperplate Gothic Bold" charset="0"/>
                <a:cs typeface="Cambria Math" charset="0"/>
              </a:rPr>
              <a:t>THE</a:t>
            </a:r>
            <a:r>
              <a:rPr lang="en-US" sz="980" baseline="0" dirty="0">
                <a:solidFill>
                  <a:prstClr val="white"/>
                </a:solidFill>
                <a:latin typeface="Copperplate Gothic Bold" charset="0"/>
                <a:cs typeface="Cambria Math" charset="0"/>
              </a:rPr>
              <a:t> NATION</a:t>
            </a:r>
            <a:r>
              <a:rPr lang="ja-JP" altLang="en-US" sz="980" dirty="0">
                <a:solidFill>
                  <a:prstClr val="white"/>
                </a:solidFill>
                <a:latin typeface="Copperplate Gothic Bold" charset="0"/>
                <a:cs typeface="Cambria Math" charset="0"/>
              </a:rPr>
              <a:t>’</a:t>
            </a:r>
            <a:r>
              <a:rPr lang="en-US" sz="980" dirty="0">
                <a:solidFill>
                  <a:prstClr val="white"/>
                </a:solidFill>
                <a:latin typeface="Copperplate Gothic Bold" charset="0"/>
                <a:cs typeface="Cambria Math" charset="0"/>
              </a:rPr>
              <a:t>S COMBAT LOGISTICS SUPPORT AGENCY</a:t>
            </a:r>
          </a:p>
        </p:txBody>
      </p:sp>
      <p:pic>
        <p:nvPicPr>
          <p:cNvPr id="1331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63450" y="94442"/>
            <a:ext cx="701654" cy="612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97" y="92742"/>
            <a:ext cx="769859" cy="5773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522"/>
            <a:ext cx="9144000" cy="411843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 bwMode="auto">
          <a:xfrm>
            <a:off x="0" y="4860340"/>
            <a:ext cx="9144000" cy="221599"/>
          </a:xfrm>
          <a:prstGeom prst="rect">
            <a:avLst/>
          </a:prstGeom>
          <a:noFill/>
          <a:effectLst>
            <a:outerShdw blurRad="50800" dist="38100" dir="27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40" dirty="0">
                <a:solidFill>
                  <a:srgbClr val="FFFFFF"/>
                </a:solidFill>
                <a:latin typeface="Copperplate Gothic Bold" pitchFamily="34" charset="0"/>
                <a:ea typeface="Cambria Math" pitchFamily="18" charset="0"/>
              </a:rPr>
              <a:t>WARFIGHTER FIRST</a:t>
            </a:r>
          </a:p>
        </p:txBody>
      </p:sp>
    </p:spTree>
    <p:extLst>
      <p:ext uri="{BB962C8B-B14F-4D97-AF65-F5344CB8AC3E}">
        <p14:creationId xmlns:p14="http://schemas.microsoft.com/office/powerpoint/2010/main" val="2562058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ctr" defTabSz="320029" rtl="0" fontAlgn="base">
        <a:spcBef>
          <a:spcPct val="0"/>
        </a:spcBef>
        <a:spcAft>
          <a:spcPct val="0"/>
        </a:spcAft>
        <a:defRPr sz="308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20029" rtl="0" fontAlgn="base">
        <a:spcBef>
          <a:spcPct val="0"/>
        </a:spcBef>
        <a:spcAft>
          <a:spcPct val="0"/>
        </a:spcAft>
        <a:defRPr sz="308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20029" rtl="0" fontAlgn="base">
        <a:spcBef>
          <a:spcPct val="0"/>
        </a:spcBef>
        <a:spcAft>
          <a:spcPct val="0"/>
        </a:spcAft>
        <a:defRPr sz="308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20029" rtl="0" fontAlgn="base">
        <a:spcBef>
          <a:spcPct val="0"/>
        </a:spcBef>
        <a:spcAft>
          <a:spcPct val="0"/>
        </a:spcAft>
        <a:defRPr sz="308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20029" rtl="0" fontAlgn="base">
        <a:spcBef>
          <a:spcPct val="0"/>
        </a:spcBef>
        <a:spcAft>
          <a:spcPct val="0"/>
        </a:spcAft>
        <a:defRPr sz="308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20029" algn="ctr" defTabSz="320029" rtl="0" fontAlgn="base">
        <a:spcBef>
          <a:spcPct val="0"/>
        </a:spcBef>
        <a:spcAft>
          <a:spcPct val="0"/>
        </a:spcAft>
        <a:defRPr sz="308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40058" algn="ctr" defTabSz="320029" rtl="0" fontAlgn="base">
        <a:spcBef>
          <a:spcPct val="0"/>
        </a:spcBef>
        <a:spcAft>
          <a:spcPct val="0"/>
        </a:spcAft>
        <a:defRPr sz="308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960086" algn="ctr" defTabSz="320029" rtl="0" fontAlgn="base">
        <a:spcBef>
          <a:spcPct val="0"/>
        </a:spcBef>
        <a:spcAft>
          <a:spcPct val="0"/>
        </a:spcAft>
        <a:defRPr sz="308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280114" algn="ctr" defTabSz="320029" rtl="0" fontAlgn="base">
        <a:spcBef>
          <a:spcPct val="0"/>
        </a:spcBef>
        <a:spcAft>
          <a:spcPct val="0"/>
        </a:spcAft>
        <a:defRPr sz="308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40022" indent="-240022" algn="l" defTabSz="320029" rtl="0" fontAlgn="base">
        <a:spcBef>
          <a:spcPct val="20000"/>
        </a:spcBef>
        <a:spcAft>
          <a:spcPct val="0"/>
        </a:spcAft>
        <a:buFont typeface="Arial" charset="0"/>
        <a:buChar char="•"/>
        <a:defRPr sz="224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20046" indent="-200018" algn="l" defTabSz="320029" rtl="0" fontAlgn="base">
        <a:spcBef>
          <a:spcPct val="20000"/>
        </a:spcBef>
        <a:spcAft>
          <a:spcPct val="0"/>
        </a:spcAft>
        <a:buFont typeface="Arial" charset="0"/>
        <a:buChar char="–"/>
        <a:defRPr sz="196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00072" indent="-160014" algn="l" defTabSz="320029" rtl="0" fontAlgn="base">
        <a:spcBef>
          <a:spcPct val="20000"/>
        </a:spcBef>
        <a:spcAft>
          <a:spcPct val="0"/>
        </a:spcAft>
        <a:buFont typeface="Arial" charset="0"/>
        <a:buChar char="•"/>
        <a:defRPr sz="168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120100" indent="-160014" algn="l" defTabSz="320029" rtl="0" fontAlgn="base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40128" indent="-160014" algn="l" defTabSz="320029" rtl="0" fontAlgn="base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60157" indent="-160014" algn="l" defTabSz="320029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80186" indent="-160014" algn="l" defTabSz="320029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15" indent="-160014" algn="l" defTabSz="320029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0243" indent="-160014" algn="l" defTabSz="320029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0029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1pPr>
      <a:lvl2pPr marL="320029" algn="l" defTabSz="320029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2pPr>
      <a:lvl3pPr marL="640058" algn="l" defTabSz="320029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960086" algn="l" defTabSz="320029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14" algn="l" defTabSz="320029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5pPr>
      <a:lvl6pPr marL="1600143" algn="l" defTabSz="320029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920172" algn="l" defTabSz="320029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240200" algn="l" defTabSz="320029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560229" algn="l" defTabSz="320029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806951"/>
            <a:ext cx="9144000" cy="342900"/>
          </a:xfrm>
          <a:prstGeom prst="rect">
            <a:avLst/>
          </a:prstGeom>
          <a:gradFill flip="none" rotWithShape="1">
            <a:gsLst>
              <a:gs pos="20000">
                <a:srgbClr val="17375E"/>
              </a:gs>
              <a:gs pos="100000">
                <a:srgbClr val="376092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60" dirty="0"/>
          </a:p>
        </p:txBody>
      </p:sp>
      <p:sp>
        <p:nvSpPr>
          <p:cNvPr id="11" name="TextBox 10"/>
          <p:cNvSpPr txBox="1"/>
          <p:nvPr userDrawn="1"/>
        </p:nvSpPr>
        <p:spPr bwMode="auto">
          <a:xfrm>
            <a:off x="0" y="4874526"/>
            <a:ext cx="9144000" cy="221599"/>
          </a:xfrm>
          <a:prstGeom prst="rect">
            <a:avLst/>
          </a:prstGeom>
          <a:noFill/>
          <a:effectLst>
            <a:outerShdw blurRad="50800" dist="38100" dir="27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40" dirty="0">
                <a:solidFill>
                  <a:srgbClr val="FFFFFF"/>
                </a:solidFill>
                <a:latin typeface="Copperplate Gothic Bold" pitchFamily="34" charset="0"/>
                <a:ea typeface="Cambria Math" pitchFamily="18" charset="0"/>
              </a:rPr>
              <a:t>WARFIGHTER FIRST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gradFill flip="none" rotWithShape="1">
            <a:gsLst>
              <a:gs pos="20000">
                <a:srgbClr val="17375E"/>
              </a:gs>
              <a:gs pos="100000">
                <a:srgbClr val="376092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60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6" y="54866"/>
            <a:ext cx="769859" cy="5773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</p:pic>
      <p:pic>
        <p:nvPicPr>
          <p:cNvPr id="12" name="Picture 5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46721" y="41148"/>
            <a:ext cx="701654" cy="612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62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52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52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52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52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52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320029" algn="ctr" rtl="0" eaLnBrk="1" fontAlgn="base" hangingPunct="1">
        <a:spcBef>
          <a:spcPct val="0"/>
        </a:spcBef>
        <a:spcAft>
          <a:spcPct val="0"/>
        </a:spcAft>
        <a:defRPr sz="3080">
          <a:solidFill>
            <a:schemeClr val="tx1"/>
          </a:solidFill>
          <a:latin typeface="Calibri" pitchFamily="34" charset="0"/>
        </a:defRPr>
      </a:lvl6pPr>
      <a:lvl7pPr marL="640058" algn="ctr" rtl="0" eaLnBrk="1" fontAlgn="base" hangingPunct="1">
        <a:spcBef>
          <a:spcPct val="0"/>
        </a:spcBef>
        <a:spcAft>
          <a:spcPct val="0"/>
        </a:spcAft>
        <a:defRPr sz="3080">
          <a:solidFill>
            <a:schemeClr val="tx1"/>
          </a:solidFill>
          <a:latin typeface="Calibri" pitchFamily="34" charset="0"/>
        </a:defRPr>
      </a:lvl7pPr>
      <a:lvl8pPr marL="960086" algn="ctr" rtl="0" eaLnBrk="1" fontAlgn="base" hangingPunct="1">
        <a:spcBef>
          <a:spcPct val="0"/>
        </a:spcBef>
        <a:spcAft>
          <a:spcPct val="0"/>
        </a:spcAft>
        <a:defRPr sz="3080">
          <a:solidFill>
            <a:schemeClr val="tx1"/>
          </a:solidFill>
          <a:latin typeface="Calibri" pitchFamily="34" charset="0"/>
        </a:defRPr>
      </a:lvl8pPr>
      <a:lvl9pPr marL="1280114" algn="ctr" rtl="0" eaLnBrk="1" fontAlgn="base" hangingPunct="1">
        <a:spcBef>
          <a:spcPct val="0"/>
        </a:spcBef>
        <a:spcAft>
          <a:spcPct val="0"/>
        </a:spcAft>
        <a:defRPr sz="3080">
          <a:solidFill>
            <a:schemeClr val="tx1"/>
          </a:solidFill>
          <a:latin typeface="Calibri" pitchFamily="34" charset="0"/>
        </a:defRPr>
      </a:lvl9pPr>
    </p:titleStyle>
    <p:bodyStyle>
      <a:lvl1pPr marL="240022" indent="-24002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4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20046" indent="-20001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6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00072" indent="-16001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8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20100" indent="-16001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40128" indent="-16001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760157" indent="-160014" algn="l" defTabSz="640058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80186" indent="-160014" algn="l" defTabSz="640058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15" indent="-160014" algn="l" defTabSz="640058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0243" indent="-160014" algn="l" defTabSz="640058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0058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1pPr>
      <a:lvl2pPr marL="320029" algn="l" defTabSz="640058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2pPr>
      <a:lvl3pPr marL="640058" algn="l" defTabSz="640058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960086" algn="l" defTabSz="640058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14" algn="l" defTabSz="640058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5pPr>
      <a:lvl6pPr marL="1600143" algn="l" defTabSz="640058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920172" algn="l" defTabSz="640058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240200" algn="l" defTabSz="640058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560229" algn="l" defTabSz="640058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"/>
          <p:cNvSpPr txBox="1">
            <a:spLocks noGrp="1"/>
          </p:cNvSpPr>
          <p:nvPr>
            <p:ph type="ctrTitle"/>
          </p:nvPr>
        </p:nvSpPr>
        <p:spPr>
          <a:xfrm>
            <a:off x="2492550" y="2441555"/>
            <a:ext cx="50733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NASASP </a:t>
            </a:r>
            <a:br>
              <a:rPr lang="en-US" dirty="0"/>
            </a:br>
            <a:r>
              <a:rPr lang="en-US" dirty="0"/>
              <a:t>2021</a:t>
            </a:r>
            <a:br>
              <a:rPr lang="en-US" dirty="0"/>
            </a:br>
            <a:r>
              <a:rPr lang="en-US" dirty="0"/>
              <a:t>Virtual Meeting</a:t>
            </a:r>
            <a:endParaRPr dirty="0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A10E7C02-3AED-41EA-B8AE-83A3EC3C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77" y="232346"/>
            <a:ext cx="1678471" cy="16859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BC8186-2B47-4393-8876-685C379963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214FBD-274C-4762-A815-0B5BF7594A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0468F1-613B-4ECB-8D7D-CBEAA4985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38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71F814-0A40-407D-AA63-17F8DBEB1E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F78623-1D70-4D40-98EB-2223F7FD9D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D74F1-7DD8-4EC3-AC52-11D21F55D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46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64F194-B404-4A04-98C1-E6121DF46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F16892-2B74-4416-BB4A-91764B84DA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1F917E-B2B3-41A6-861A-0B5065176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72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4F7FF"/>
            </a:gs>
            <a:gs pos="62000">
              <a:srgbClr val="CCD4EB"/>
            </a:gs>
            <a:gs pos="100000">
              <a:schemeClr val="accent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6"/>
          <p:cNvSpPr txBox="1">
            <a:spLocks noGrp="1"/>
          </p:cNvSpPr>
          <p:nvPr>
            <p:ph type="body" idx="1"/>
          </p:nvPr>
        </p:nvSpPr>
        <p:spPr>
          <a:xfrm>
            <a:off x="1738578" y="529840"/>
            <a:ext cx="6371381" cy="420423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l">
              <a:buFont typeface="Arial" panose="020B0604020202020204" pitchFamily="34" charset="0"/>
              <a:buChar char="•"/>
            </a:pPr>
            <a:r>
              <a:rPr lang="en-US" sz="1200" dirty="0"/>
              <a:t>Arrangements, Publicity, Program Committee Report – Hattie King &amp; Camie Miller</a:t>
            </a: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US" sz="1200" dirty="0"/>
              <a:t>Audit Committee Report – Doug Elkins</a:t>
            </a: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US" sz="1200" dirty="0"/>
              <a:t>Membership Committee Report – Kaelene Borkowski</a:t>
            </a: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US" sz="1200" dirty="0"/>
              <a:t>Nominating Committee Report – Butch Campbell (Speaking)</a:t>
            </a: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US" sz="1200" dirty="0"/>
              <a:t>Overseas Committee Report – Steve Ekin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/>
              <a:t>Technology </a:t>
            </a:r>
            <a:r>
              <a:rPr lang="en-US" sz="1200" dirty="0"/>
              <a:t>Committee Report – Camie Miller</a:t>
            </a: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US" sz="1200" dirty="0"/>
              <a:t>Property Oversight Committee Report – Mike Case </a:t>
            </a: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US" sz="1200" dirty="0"/>
              <a:t>Veteran’s Act Committee – Steve Ekin</a:t>
            </a:r>
          </a:p>
          <a:p>
            <a:endParaRPr lang="en-US" sz="1200" dirty="0"/>
          </a:p>
        </p:txBody>
      </p:sp>
      <p:sp>
        <p:nvSpPr>
          <p:cNvPr id="340" name="Google Shape;340;p16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1372849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FC050C-807E-469C-BE2D-8A7053D3E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en-US" sz="3600" dirty="0"/>
              <a:t>Time Permitting</a:t>
            </a:r>
          </a:p>
          <a:p>
            <a:pPr marL="76200" indent="0">
              <a:buNone/>
            </a:pPr>
            <a:r>
              <a:rPr lang="en-US" sz="4400" dirty="0"/>
              <a:t>Break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005187-E9DF-4D18-9FBD-8BA664F828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1289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6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1773E-D12B-448F-A1E7-F4D335012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4202" y="489346"/>
            <a:ext cx="5955595" cy="4164808"/>
          </a:xfrm>
        </p:spPr>
        <p:txBody>
          <a:bodyPr/>
          <a:lstStyle/>
          <a:p>
            <a:pPr marL="76200" indent="0">
              <a:lnSpc>
                <a:spcPct val="100000"/>
              </a:lnSpc>
              <a:buNone/>
            </a:pPr>
            <a:r>
              <a:rPr lang="en-US" sz="3600" dirty="0"/>
              <a:t>General Session </a:t>
            </a:r>
          </a:p>
          <a:p>
            <a:pPr marL="76200" indent="0">
              <a:lnSpc>
                <a:spcPct val="100000"/>
              </a:lnSpc>
              <a:buNone/>
            </a:pPr>
            <a:r>
              <a:rPr lang="en-US" sz="2800" dirty="0"/>
              <a:t>&amp;</a:t>
            </a:r>
            <a:r>
              <a:rPr lang="en-US" sz="3600" dirty="0"/>
              <a:t> </a:t>
            </a:r>
          </a:p>
          <a:p>
            <a:pPr marL="76200" indent="0">
              <a:lnSpc>
                <a:spcPct val="100000"/>
              </a:lnSpc>
              <a:buNone/>
            </a:pPr>
            <a:r>
              <a:rPr lang="en-US" sz="3600" dirty="0"/>
              <a:t>Federal Partners</a:t>
            </a:r>
          </a:p>
          <a:p>
            <a:pPr marL="76200" indent="0">
              <a:buNone/>
            </a:pPr>
            <a:r>
              <a:rPr lang="en-US" sz="2800" dirty="0"/>
              <a:t>2:30 pm – 4:15 pm	</a:t>
            </a:r>
          </a:p>
          <a:p>
            <a:pPr marL="76200" indent="0">
              <a:buNone/>
            </a:pPr>
            <a:r>
              <a:rPr lang="en-US" sz="2800" dirty="0"/>
              <a:t>Elizabeth Cooper</a:t>
            </a:r>
          </a:p>
          <a:p>
            <a:pPr marL="76200" indent="0">
              <a:buNone/>
            </a:pPr>
            <a:r>
              <a:rPr lang="en-US" sz="2800" dirty="0"/>
              <a:t>Presiding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924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4F7FF"/>
            </a:gs>
            <a:gs pos="62000">
              <a:srgbClr val="CCD4EB"/>
            </a:gs>
            <a:gs pos="100000">
              <a:schemeClr val="accent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6"/>
          <p:cNvSpPr txBox="1">
            <a:spLocks noGrp="1"/>
          </p:cNvSpPr>
          <p:nvPr>
            <p:ph type="body" idx="1"/>
          </p:nvPr>
        </p:nvSpPr>
        <p:spPr>
          <a:xfrm>
            <a:off x="659567" y="1162228"/>
            <a:ext cx="7824865" cy="331547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76200" lvl="0" indent="0" algn="l">
              <a:buNone/>
            </a:pPr>
            <a:r>
              <a:rPr lang="en-US" sz="1600" dirty="0"/>
              <a:t>02:30 – 03:15	SBA, Veterans Small Business – Christopher Clarke</a:t>
            </a:r>
          </a:p>
          <a:p>
            <a:pPr marL="76200" lvl="0" indent="0" algn="l">
              <a:buNone/>
            </a:pPr>
            <a:r>
              <a:rPr lang="en-US" sz="1600" dirty="0"/>
              <a:t>03:15 – 03:30	GSA Personal Property Management – </a:t>
            </a:r>
          </a:p>
          <a:p>
            <a:pPr marL="76200" lvl="0" indent="0" algn="l">
              <a:buNone/>
            </a:pPr>
            <a:r>
              <a:rPr lang="en-US" sz="1600" dirty="0"/>
              <a:t>		Matt Manger (Speaking), </a:t>
            </a:r>
            <a:r>
              <a:rPr lang="en-US" sz="1600" kern="50" dirty="0">
                <a:effectLst/>
                <a:latin typeface="Montserrat" panose="020B0604020202020204" charset="0"/>
                <a:ea typeface="Times New Roman" panose="02020603050405020304" pitchFamily="18" charset="0"/>
              </a:rPr>
              <a:t>Lori Marrs, Joe </a:t>
            </a:r>
            <a:r>
              <a:rPr lang="en-US" sz="1600" kern="50" dirty="0" err="1">
                <a:effectLst/>
                <a:latin typeface="Montserrat" panose="020B0604020202020204" charset="0"/>
                <a:ea typeface="Times New Roman" panose="02020603050405020304" pitchFamily="18" charset="0"/>
              </a:rPr>
              <a:t>Hvorecky</a:t>
            </a:r>
            <a:r>
              <a:rPr lang="en-US" sz="1600" kern="50" dirty="0">
                <a:effectLst/>
                <a:latin typeface="Montserrat" panose="020B0604020202020204" charset="0"/>
                <a:ea typeface="Times New Roman" panose="02020603050405020304" pitchFamily="18" charset="0"/>
              </a:rPr>
              <a:t>, </a:t>
            </a:r>
          </a:p>
          <a:p>
            <a:pPr marL="76200" lvl="0" indent="0" algn="l">
              <a:buNone/>
            </a:pPr>
            <a:r>
              <a:rPr lang="en-US" sz="1800" kern="50" dirty="0">
                <a:latin typeface="Calibri" panose="020F0502020204030204" pitchFamily="34" charset="0"/>
                <a:ea typeface="Times New Roman" panose="02020603050405020304" pitchFamily="18" charset="0"/>
              </a:rPr>
              <a:t>		</a:t>
            </a:r>
            <a:r>
              <a:rPr lang="en-US" sz="1600" kern="50" dirty="0">
                <a:effectLst/>
                <a:latin typeface="Montserrat" panose="020B0604020202020204" charset="0"/>
                <a:ea typeface="Times New Roman" panose="02020603050405020304" pitchFamily="18" charset="0"/>
              </a:rPr>
              <a:t>Sandra Klar </a:t>
            </a:r>
            <a:endParaRPr lang="en-US" sz="1600" dirty="0">
              <a:latin typeface="Montserrat" panose="020B0604020202020204" charset="0"/>
            </a:endParaRPr>
          </a:p>
          <a:p>
            <a:pPr marL="76200" lvl="0" indent="0" algn="l">
              <a:buNone/>
            </a:pPr>
            <a:r>
              <a:rPr lang="en-US" sz="1600" dirty="0"/>
              <a:t>03:30 – 03:45	Defense Logistics Agency – Cassie Gilbert</a:t>
            </a:r>
          </a:p>
          <a:p>
            <a:pPr marL="76200" lvl="0" indent="0" algn="l">
              <a:buNone/>
            </a:pPr>
            <a:r>
              <a:rPr lang="en-US" sz="1600" dirty="0"/>
              <a:t>03:45 – 04:00	Question &amp; Answer session</a:t>
            </a:r>
          </a:p>
          <a:p>
            <a:pPr marL="76200" lvl="0" indent="0" algn="l">
              <a:buNone/>
            </a:pPr>
            <a:r>
              <a:rPr lang="en-US" sz="1600" dirty="0"/>
              <a:t>04:00 – 04:15  	Future Meetings Discussion</a:t>
            </a:r>
          </a:p>
          <a:p>
            <a:pPr marL="76200" indent="0" algn="l">
              <a:buNone/>
            </a:pPr>
            <a:r>
              <a:rPr lang="en-US" sz="1600" dirty="0"/>
              <a:t>	2022 – Washington, DC for NASASP’s 75</a:t>
            </a:r>
            <a:r>
              <a:rPr lang="en-US" sz="1600" baseline="30000" dirty="0"/>
              <a:t>th</a:t>
            </a:r>
            <a:r>
              <a:rPr lang="en-US" sz="1600" dirty="0"/>
              <a:t> anniversary </a:t>
            </a:r>
          </a:p>
          <a:p>
            <a:pPr marL="76200" indent="0" algn="l">
              <a:buNone/>
            </a:pPr>
            <a:r>
              <a:rPr lang="en-US" sz="1600" dirty="0"/>
              <a:t>	2023 – Boise, Idaho</a:t>
            </a:r>
          </a:p>
          <a:p>
            <a:pPr marL="76200" indent="0" algn="l">
              <a:buNone/>
            </a:pPr>
            <a:r>
              <a:rPr lang="en-US" sz="1600" dirty="0"/>
              <a:t>	2024 – Grand Rapids, Michigan</a:t>
            </a:r>
          </a:p>
        </p:txBody>
      </p:sp>
      <p:sp>
        <p:nvSpPr>
          <p:cNvPr id="340" name="Google Shape;340;p16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1367920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170B7A-F429-4B02-B196-48EC1DF78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7649" y="1218025"/>
            <a:ext cx="4793367" cy="2707500"/>
          </a:xfrm>
        </p:spPr>
        <p:txBody>
          <a:bodyPr/>
          <a:lstStyle/>
          <a:p>
            <a:pPr marL="76200" indent="0">
              <a:buNone/>
            </a:pPr>
            <a:r>
              <a:rPr lang="en-US" dirty="0"/>
              <a:t>SBA Veteran’s Small Business Enhancement Act </a:t>
            </a:r>
          </a:p>
          <a:p>
            <a:pPr marL="76200" indent="0">
              <a:buNone/>
            </a:pPr>
            <a:r>
              <a:rPr lang="en-US" dirty="0"/>
              <a:t>Christopher Clarke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1B788D-1855-4EF8-B8EC-19EF622DF3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6071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B98200-B75E-4AEB-B40D-441F59559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660" y="1098384"/>
            <a:ext cx="5784679" cy="2707500"/>
          </a:xfrm>
        </p:spPr>
        <p:txBody>
          <a:bodyPr/>
          <a:lstStyle/>
          <a:p>
            <a:pPr marL="76200" indent="0">
              <a:buNone/>
            </a:pPr>
            <a:r>
              <a:rPr lang="en-US" dirty="0"/>
              <a:t>GSA</a:t>
            </a:r>
          </a:p>
          <a:p>
            <a:pPr marL="76200" indent="0">
              <a:buNone/>
            </a:pPr>
            <a:r>
              <a:rPr lang="en-US" dirty="0"/>
              <a:t>Office of Personal Property Update</a:t>
            </a:r>
          </a:p>
          <a:p>
            <a:pPr marL="76200" indent="0">
              <a:buNone/>
            </a:pPr>
            <a:r>
              <a:rPr lang="en-US" dirty="0"/>
              <a:t>Matthew Manger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6523E5-7559-4F56-B623-B991D92016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24660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B294F7-5CBD-492C-9C2B-A45A6FD4B8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66864C-BF9C-4CFA-8CA5-836175050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64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9828AE-C01A-4153-AD79-99CDA609C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610" y="689569"/>
            <a:ext cx="2906647" cy="43770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99501B-B53C-44A9-B810-B587777243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65B318D-BE61-43B6-81FA-694A96BFD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670" y="631320"/>
            <a:ext cx="5733443" cy="4435267"/>
          </a:xfrm>
        </p:spPr>
        <p:txBody>
          <a:bodyPr/>
          <a:lstStyle/>
          <a:p>
            <a:pPr algn="l"/>
            <a:r>
              <a:rPr lang="en-US" sz="2133" dirty="0"/>
              <a:t>Welcome!</a:t>
            </a:r>
          </a:p>
          <a:p>
            <a:pPr algn="l"/>
            <a:r>
              <a:rPr lang="en-US" sz="2133" dirty="0"/>
              <a:t>You may participate on phone or through your computer</a:t>
            </a:r>
          </a:p>
          <a:p>
            <a:pPr algn="l"/>
            <a:r>
              <a:rPr lang="en-US" sz="2133" dirty="0"/>
              <a:t>All attendees are muted</a:t>
            </a:r>
          </a:p>
          <a:p>
            <a:pPr algn="l"/>
            <a:r>
              <a:rPr lang="en-US" sz="2133" dirty="0"/>
              <a:t>Please submit any questions in the Control Panel</a:t>
            </a:r>
          </a:p>
          <a:p>
            <a:pPr algn="l"/>
            <a:r>
              <a:rPr lang="en-US" sz="2133" dirty="0"/>
              <a:t>Today’s webinar is being recorded and will be available on the NASASP website</a:t>
            </a:r>
            <a:endParaRPr lang="en-US" sz="2667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B969753-233A-40A0-A33B-46E6A8970EC1}"/>
              </a:ext>
            </a:extLst>
          </p:cNvPr>
          <p:cNvSpPr/>
          <p:nvPr/>
        </p:nvSpPr>
        <p:spPr>
          <a:xfrm rot="1917061">
            <a:off x="7254854" y="4424438"/>
            <a:ext cx="660982" cy="24535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AD2D475-D2F3-435C-9611-FBF02685EF3C}"/>
              </a:ext>
            </a:extLst>
          </p:cNvPr>
          <p:cNvSpPr/>
          <p:nvPr/>
        </p:nvSpPr>
        <p:spPr>
          <a:xfrm rot="15637447">
            <a:off x="6753569" y="1344325"/>
            <a:ext cx="660982" cy="24535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8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C06888-7767-4B1B-ABE5-330E30DD3B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0F3EA-11E1-4E08-B149-9429D9C64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08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0E617A-328C-4E79-85C4-CA2397860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EEF2A9-FA09-4D6C-9A60-668E31D47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37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D1E022-BF62-42F0-A906-38ECBACD76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5A60DC-7418-4629-8E47-1AF4C8DB5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05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8AA522-934B-4BE6-990A-636BAB5109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5AA32-53A1-4CA1-B8CD-98977C18B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66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2CC527-B35D-4276-9932-951DB32037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75D16D-1D9D-4EE6-AB70-7F32A42DA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87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082AA6-EB80-46A2-B808-1B79830FED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D3FDB-E6A0-422E-A6D1-674FCA05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19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E3927C-41A6-45E1-8FDA-371C1B2564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BCA17-84D2-48AE-968B-E1C963A53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51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620BCB-1C85-458B-A471-5DBADDDB1F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346A0E-EF47-498D-ADC3-C6D395411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18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C5D51F-771D-4EE7-A4D6-F11332AB4B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9E267C-3DFF-493A-94E6-1A770D224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87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31DB44-7AE5-45D0-8643-2B55B5D13C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4EB529-5C62-4830-B19B-7F8C7A645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18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6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1773E-D12B-448F-A1E7-F4D335012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8169" y="1534220"/>
            <a:ext cx="5955595" cy="2707500"/>
          </a:xfrm>
        </p:spPr>
        <p:txBody>
          <a:bodyPr/>
          <a:lstStyle/>
          <a:p>
            <a:pPr marL="76200" indent="0">
              <a:buNone/>
            </a:pPr>
            <a:r>
              <a:rPr lang="en-US" sz="3600" dirty="0"/>
              <a:t>Executive Session</a:t>
            </a:r>
          </a:p>
          <a:p>
            <a:pPr marL="76200" indent="0">
              <a:buNone/>
            </a:pPr>
            <a:r>
              <a:rPr lang="en-US" sz="2800" dirty="0"/>
              <a:t>1:00 pm – 2:25 pm</a:t>
            </a:r>
          </a:p>
          <a:p>
            <a:pPr marL="76200" indent="0">
              <a:buNone/>
            </a:pPr>
            <a:r>
              <a:rPr lang="en-US" sz="2800" dirty="0"/>
              <a:t> Elizabeth Cooper</a:t>
            </a:r>
          </a:p>
          <a:p>
            <a:pPr marL="76200" indent="0">
              <a:buNone/>
            </a:pPr>
            <a:r>
              <a:rPr lang="en-US" sz="2800" dirty="0"/>
              <a:t>Presiding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197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8B0849-734E-4E2D-94DC-CE0BA3B975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E216AA-7CB7-4C99-9C48-3B273A6A2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71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580265-F7F8-4A51-AF28-DDA39077DC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F1BB94-14C3-4E93-A5D9-FD9892D1B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95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7BD41B-0536-4EC1-8561-41A7980BE5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24A9FB-97F4-46FF-96E9-41CCCEEBB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89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84EDC0-600C-4030-9449-78F7C4AA84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EC6DFE-0AC3-4734-AA24-8249D49DD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18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A40CB3-0D98-40D5-8275-2E2F5C2925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505F0-7912-4F17-BF58-52031176E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46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A7E8C9-F2FD-4635-88B7-ECB7FC2E8B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221A57-2BAC-4C1D-870B-6D58A7313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516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2"/>
          <p:cNvSpPr/>
          <p:nvPr/>
        </p:nvSpPr>
        <p:spPr>
          <a:xfrm>
            <a:off x="1357313" y="0"/>
            <a:ext cx="6429375" cy="45005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4283" tIns="32133" rIns="64283" bIns="32133" anchor="t" anchorCtr="0">
            <a:noAutofit/>
          </a:bodyPr>
          <a:lstStyle/>
          <a:p>
            <a:pPr>
              <a:buClr>
                <a:schemeClr val="dk1"/>
              </a:buClr>
            </a:pPr>
            <a:endParaRPr sz="1687" dirty="0">
              <a:solidFill>
                <a:schemeClr val="dk1"/>
              </a:solidFill>
            </a:endParaRPr>
          </a:p>
        </p:txBody>
      </p:sp>
      <p:pic>
        <p:nvPicPr>
          <p:cNvPr id="257" name="Google Shape;257;p42" descr="HiRez4inchGSAStarMarkRG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6883" y="1584422"/>
            <a:ext cx="1586250" cy="143205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2"/>
          <p:cNvSpPr txBox="1">
            <a:spLocks noGrp="1"/>
          </p:cNvSpPr>
          <p:nvPr>
            <p:ph type="sldNum" idx="12"/>
          </p:nvPr>
        </p:nvSpPr>
        <p:spPr>
          <a:xfrm>
            <a:off x="5965031" y="4661297"/>
            <a:ext cx="1339453" cy="34277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dirty="0"/>
              <a:t>2</a:t>
            </a:r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195A31-BA4F-4D31-990B-684D597075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en-US" dirty="0"/>
              <a:t>Defense Logistics Agency</a:t>
            </a:r>
          </a:p>
          <a:p>
            <a:pPr marL="76200" indent="0">
              <a:buNone/>
            </a:pPr>
            <a:r>
              <a:rPr lang="en-US" dirty="0"/>
              <a:t>Cassandra Gilbert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D18F4C-C62D-44D8-AAD0-9C2C409D8E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530834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025350-FDF9-41F1-8BB7-767351DD8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F79FBA-1569-434A-AAFD-8A1E8C7671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9F009B-153D-4989-BB01-12A1A9A5D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48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55C401-2C7F-4002-96FD-A78EAB9096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3748B9-2FE3-4673-B0D5-CB2593DC92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83DAA-D356-4204-9AF1-2A35ABA18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3" y="0"/>
            <a:ext cx="91472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37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4F7FF"/>
            </a:gs>
            <a:gs pos="62000">
              <a:srgbClr val="CCD4EB"/>
            </a:gs>
            <a:gs pos="100000">
              <a:schemeClr val="accent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6"/>
          <p:cNvSpPr txBox="1">
            <a:spLocks noGrp="1"/>
          </p:cNvSpPr>
          <p:nvPr>
            <p:ph type="body" idx="1"/>
          </p:nvPr>
        </p:nvSpPr>
        <p:spPr>
          <a:xfrm>
            <a:off x="1738578" y="529840"/>
            <a:ext cx="6371381" cy="420423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l">
              <a:buFont typeface="Arial" panose="020B0604020202020204" pitchFamily="34" charset="0"/>
              <a:buChar char="•"/>
            </a:pPr>
            <a:r>
              <a:rPr lang="en-US" sz="1200" dirty="0"/>
              <a:t>Roll Call – Tim Bolles</a:t>
            </a: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US" sz="1200" dirty="0"/>
              <a:t>Minutes of the 2021 National Meeting – Tim Bolles</a:t>
            </a: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US" sz="1200" dirty="0"/>
              <a:t>Treasurer's Report – Kelly Ferrel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dirty="0"/>
              <a:t>Legislative Report - John </a:t>
            </a:r>
            <a:r>
              <a:rPr lang="en-US" sz="1200" dirty="0" err="1"/>
              <a:t>Chwat</a:t>
            </a:r>
            <a:endParaRPr lang="en-US" sz="12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dirty="0"/>
              <a:t>John </a:t>
            </a:r>
            <a:r>
              <a:rPr lang="en-US" sz="1200" dirty="0" err="1"/>
              <a:t>Chwat</a:t>
            </a:r>
            <a:r>
              <a:rPr lang="en-US" sz="1200" dirty="0"/>
              <a:t> – NASASP’s Government Relations Consultant</a:t>
            </a: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US" sz="1200" dirty="0"/>
              <a:t>Arrangements, Publicity, Program Committee Report – Hattie King &amp; Camie Miller</a:t>
            </a: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US" sz="1200" dirty="0"/>
              <a:t>Audit Committee Report – Doug Elkins</a:t>
            </a: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US" sz="1200" dirty="0"/>
              <a:t>Membership Committee Report – Kaelene Borkowski</a:t>
            </a: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US" sz="1200" dirty="0"/>
              <a:t>Nominating Committee Report – Butch Campbell (Speaking)</a:t>
            </a: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US" sz="1200" dirty="0"/>
              <a:t>Overseas Committee Report – Steve Ekin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dirty="0"/>
              <a:t>Technology Committee Report – Camie Miller</a:t>
            </a: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US" sz="1200" dirty="0"/>
              <a:t>Property Oversight Committee Report – Mike Case </a:t>
            </a: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US" sz="1200" dirty="0"/>
              <a:t>Veteran’s Act Committee – Steve Ekin</a:t>
            </a:r>
          </a:p>
          <a:p>
            <a:endParaRPr lang="en-US" sz="1200" dirty="0"/>
          </a:p>
        </p:txBody>
      </p:sp>
      <p:sp>
        <p:nvSpPr>
          <p:cNvPr id="340" name="Google Shape;340;p16"/>
          <p:cNvSpPr txBox="1">
            <a:spLocks noGrp="1"/>
          </p:cNvSpPr>
          <p:nvPr>
            <p:ph type="sldNum" idx="12"/>
          </p:nvPr>
        </p:nvSpPr>
        <p:spPr>
          <a:xfrm>
            <a:off x="8729400" y="4734075"/>
            <a:ext cx="4146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12916806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AACC4F-A54B-4094-BD1D-5BFF4E1A5D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B6D15F-5142-4B22-912E-FE834FAC56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D2F1D-910C-44C2-895A-4AA6ACCE3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219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9D5C40-3CC9-4DBE-9999-193735F50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E0B0DF-84D4-4A1B-A57E-4627FA13A2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892FCE-1CC5-4A6A-8DCF-81BD1FC93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96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454F75-1461-44A7-872F-84A12CB1B7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6A00D7-FF55-4490-96D3-06F9807265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5BD4C-DC6B-4BF8-9621-7B3D3C6DE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952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4DD367-CA71-47F6-8AE6-1CE16F03D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4490" y="1218000"/>
            <a:ext cx="5195019" cy="2707500"/>
          </a:xfrm>
        </p:spPr>
        <p:txBody>
          <a:bodyPr/>
          <a:lstStyle/>
          <a:p>
            <a:pPr marL="76200" indent="0">
              <a:buNone/>
            </a:pPr>
            <a:r>
              <a:rPr lang="en-US" sz="3200" dirty="0"/>
              <a:t>General </a:t>
            </a:r>
          </a:p>
          <a:p>
            <a:pPr marL="76200" indent="0">
              <a:buNone/>
            </a:pPr>
            <a:r>
              <a:rPr lang="en-US" sz="3200" dirty="0"/>
              <a:t>Questions &amp; Answers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0D36DD-A357-45B5-B9C8-B39A6642DB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883800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29C837-21A2-4CF3-89DB-069F45E95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en-US" dirty="0"/>
              <a:t>Future Meetings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522B05-2C80-433E-8FCF-A78763347F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69567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EB51F4-C36D-48E5-B9B2-5E53F19F2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en-US" dirty="0"/>
              <a:t>Government Relations</a:t>
            </a:r>
          </a:p>
          <a:p>
            <a:pPr marL="76200" indent="0">
              <a:buNone/>
            </a:pPr>
            <a:r>
              <a:rPr lang="en-US" dirty="0"/>
              <a:t>John Chwat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AC1DE7-E324-4E5C-8A5E-6219EBFF92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37564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016067-002E-4350-816D-0293DEE81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5D2632-2822-40A6-9EB8-1FF2CF94D1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62214-31F5-4189-8E47-2B8AA5D49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07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516BB8-C0D9-46AE-BB61-697BC1673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38298-4A91-4997-8A5F-7D312A1395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C5BD56-81BB-451B-9629-663B50242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85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5B8D4F-FEA6-4DAE-8029-6F28C06226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3E9889-61BE-4694-9E65-65CA4A5AF7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0DAB7-8291-4629-9B6B-84C26725F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8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51A1AE-54F5-4112-980C-4028FA208F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4A78E3-7902-434E-93FC-1433A56E2F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8B835F-E02D-41C6-8330-8E4A2CBC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13713"/>
      </p:ext>
    </p:extLst>
  </p:cSld>
  <p:clrMapOvr>
    <a:masterClrMapping/>
  </p:clrMapOvr>
</p:sld>
</file>

<file path=ppt/theme/theme1.xml><?xml version="1.0" encoding="utf-8"?>
<a:theme xmlns:a="http://schemas.openxmlformats.org/drawingml/2006/main" name="Volsce template">
  <a:themeElements>
    <a:clrScheme name="Custom 347">
      <a:dk1>
        <a:srgbClr val="252831"/>
      </a:dk1>
      <a:lt1>
        <a:srgbClr val="FFFFFF"/>
      </a:lt1>
      <a:dk2>
        <a:srgbClr val="68728D"/>
      </a:dk2>
      <a:lt2>
        <a:srgbClr val="E9EDF3"/>
      </a:lt2>
      <a:accent1>
        <a:srgbClr val="7D89AC"/>
      </a:accent1>
      <a:accent2>
        <a:srgbClr val="728CD8"/>
      </a:accent2>
      <a:accent3>
        <a:srgbClr val="72D8D8"/>
      </a:accent3>
      <a:accent4>
        <a:srgbClr val="B1D872"/>
      </a:accent4>
      <a:accent5>
        <a:srgbClr val="F8D067"/>
      </a:accent5>
      <a:accent6>
        <a:srgbClr val="BDC3D3"/>
      </a:accent6>
      <a:hlink>
        <a:srgbClr val="7D89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tandard Vriefing Open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emplate for 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F5CEC903D91B488AC7F801442EB93B" ma:contentTypeVersion="11" ma:contentTypeDescription="Create a new document." ma:contentTypeScope="" ma:versionID="362864c559531f740a031f29ee04573b">
  <xsd:schema xmlns:xsd="http://www.w3.org/2001/XMLSchema" xmlns:xs="http://www.w3.org/2001/XMLSchema" xmlns:p="http://schemas.microsoft.com/office/2006/metadata/properties" xmlns:ns3="a7b56cc2-5136-4165-b17e-000edd7c34ee" xmlns:ns4="a2b7d8ef-0474-442f-b6c6-bcb4fa172890" targetNamespace="http://schemas.microsoft.com/office/2006/metadata/properties" ma:root="true" ma:fieldsID="a993f3cd64c261976376dbf1e4eb837e" ns3:_="" ns4:_="">
    <xsd:import namespace="a7b56cc2-5136-4165-b17e-000edd7c34ee"/>
    <xsd:import namespace="a2b7d8ef-0474-442f-b6c6-bcb4fa17289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b56cc2-5136-4165-b17e-000edd7c34e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b7d8ef-0474-442f-b6c6-bcb4fa1728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B7BEE8-CDF5-4976-A0A0-238A68884F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b56cc2-5136-4165-b17e-000edd7c34ee"/>
    <ds:schemaRef ds:uri="a2b7d8ef-0474-442f-b6c6-bcb4fa1728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010AB4-ABF3-47B7-A639-02C943EFFE2E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a2b7d8ef-0474-442f-b6c6-bcb4fa172890"/>
    <ds:schemaRef ds:uri="a7b56cc2-5136-4165-b17e-000edd7c34ee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7784B71-CADB-4DC7-8AAA-D1CB2BB6DD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379</Words>
  <Application>Microsoft Office PowerPoint</Application>
  <PresentationFormat>On-screen Show (16:9)</PresentationFormat>
  <Paragraphs>104</Paragraphs>
  <Slides>44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Copperplate Gothic Bold</vt:lpstr>
      <vt:lpstr>Poppins</vt:lpstr>
      <vt:lpstr>Calibri</vt:lpstr>
      <vt:lpstr>Arial</vt:lpstr>
      <vt:lpstr>Montserrat Light</vt:lpstr>
      <vt:lpstr>Montserrat</vt:lpstr>
      <vt:lpstr>Times New Roman</vt:lpstr>
      <vt:lpstr>Volsce template</vt:lpstr>
      <vt:lpstr>1_Standard Vriefing Opening Slide</vt:lpstr>
      <vt:lpstr>1_Template for content</vt:lpstr>
      <vt:lpstr>NASASP  2021 Virtual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Hattie King</dc:creator>
  <cp:lastModifiedBy>Miller, Camie (DTMB)</cp:lastModifiedBy>
  <cp:revision>23</cp:revision>
  <dcterms:modified xsi:type="dcterms:W3CDTF">2021-08-02T16:51:11Z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0x0101004CF5CEC903D91B488AC7F801442EB93B</vt:lpwstr>
  </property>
  <property fmtid="{D5CDD505-2E9C-101B-9397-08002B2CF9AE}" pid="3" name="MSIP_Label_3a2fed65-62e7-46ea-af74-187e0c17143a_Enabled">
    <vt:lpwstr>true</vt:lpwstr>
  </property>
  <property fmtid="{D5CDD505-2E9C-101B-9397-08002B2CF9AE}" pid="4" name="MSIP_Label_3a2fed65-62e7-46ea-af74-187e0c17143a_SetDate">
    <vt:lpwstr>2021-07-19T17:39:41Z</vt:lpwstr>
  </property>
  <property fmtid="{D5CDD505-2E9C-101B-9397-08002B2CF9AE}" pid="5" name="MSIP_Label_3a2fed65-62e7-46ea-af74-187e0c17143a_Method">
    <vt:lpwstr>Privileged</vt:lpwstr>
  </property>
  <property fmtid="{D5CDD505-2E9C-101B-9397-08002B2CF9AE}" pid="6" name="MSIP_Label_3a2fed65-62e7-46ea-af74-187e0c17143a_Name">
    <vt:lpwstr>3a2fed65-62e7-46ea-af74-187e0c17143a</vt:lpwstr>
  </property>
  <property fmtid="{D5CDD505-2E9C-101B-9397-08002B2CF9AE}" pid="7" name="MSIP_Label_3a2fed65-62e7-46ea-af74-187e0c17143a_SiteId">
    <vt:lpwstr>d5fb7087-3777-42ad-966a-892ef47225d1</vt:lpwstr>
  </property>
  <property fmtid="{D5CDD505-2E9C-101B-9397-08002B2CF9AE}" pid="8" name="MSIP_Label_3a2fed65-62e7-46ea-af74-187e0c17143a_ActionId">
    <vt:lpwstr>260b1d60-2447-4609-9329-0b3cc9b5dec6</vt:lpwstr>
  </property>
  <property fmtid="{D5CDD505-2E9C-101B-9397-08002B2CF9AE}" pid="9" name="MSIP_Label_3a2fed65-62e7-46ea-af74-187e0c17143a_ContentBits">
    <vt:lpwstr>0</vt:lpwstr>
  </property>
</Properties>
</file>